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11"/>
  </p:notesMasterIdLst>
  <p:sldIdLst>
    <p:sldId id="256" r:id="rId3"/>
    <p:sldId id="257" r:id="rId4"/>
    <p:sldId id="302" r:id="rId5"/>
    <p:sldId id="300" r:id="rId6"/>
    <p:sldId id="303" r:id="rId7"/>
    <p:sldId id="304" r:id="rId8"/>
    <p:sldId id="306" r:id="rId9"/>
    <p:sldId id="30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981" autoAdjust="0"/>
  </p:normalViewPr>
  <p:slideViewPr>
    <p:cSldViewPr snapToGrid="0">
      <p:cViewPr varScale="1">
        <p:scale>
          <a:sx n="55" d="100"/>
          <a:sy n="55" d="100"/>
        </p:scale>
        <p:origin x="17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9EE2E-0661-4B52-9C51-FDD9C2D72E14}"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DF61-31AD-4793-8595-E441AC75B0EB}" type="slidenum">
              <a:rPr lang="en-US" smtClean="0"/>
              <a:t>‹#›</a:t>
            </a:fld>
            <a:endParaRPr lang="en-US"/>
          </a:p>
        </p:txBody>
      </p:sp>
    </p:spTree>
    <p:extLst>
      <p:ext uri="{BB962C8B-B14F-4D97-AF65-F5344CB8AC3E}">
        <p14:creationId xmlns:p14="http://schemas.microsoft.com/office/powerpoint/2010/main" val="225904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D7DF61-31AD-4793-8595-E441AC75B0EB}" type="slidenum">
              <a:rPr lang="en-US" smtClean="0"/>
              <a:t>2</a:t>
            </a:fld>
            <a:endParaRPr lang="en-US"/>
          </a:p>
        </p:txBody>
      </p:sp>
    </p:spTree>
    <p:extLst>
      <p:ext uri="{BB962C8B-B14F-4D97-AF65-F5344CB8AC3E}">
        <p14:creationId xmlns:p14="http://schemas.microsoft.com/office/powerpoint/2010/main" val="180343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5F3-F31F-7B88-795A-2F534ED7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81F3F-FF4D-5B4E-4CAE-0266AA06A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B308B-3CB6-DDB1-75BF-52C21AD383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E733E6-57B5-A014-671A-E2BB46A8464E}"/>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93999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73DE6-A36F-56F6-B9DA-CF6A57037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3CE8C-90EA-EDB7-FAF7-EF84DBDE5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D7121-015A-FC92-C00D-450AFC4B84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871ABB-7C64-7819-2560-AF9A22C0B01D}"/>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035749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D7DF61-31AD-4793-8595-E441AC75B0EB}" type="slidenum">
              <a:rPr lang="en-US" smtClean="0"/>
              <a:t>5</a:t>
            </a:fld>
            <a:endParaRPr lang="en-US"/>
          </a:p>
        </p:txBody>
      </p:sp>
    </p:spTree>
    <p:extLst>
      <p:ext uri="{BB962C8B-B14F-4D97-AF65-F5344CB8AC3E}">
        <p14:creationId xmlns:p14="http://schemas.microsoft.com/office/powerpoint/2010/main" val="313365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4D7DF61-31AD-4793-8595-E441AC75B0EB}" type="slidenum">
              <a:rPr lang="en-US" smtClean="0"/>
              <a:t>6</a:t>
            </a:fld>
            <a:endParaRPr lang="en-US"/>
          </a:p>
        </p:txBody>
      </p:sp>
    </p:spTree>
    <p:extLst>
      <p:ext uri="{BB962C8B-B14F-4D97-AF65-F5344CB8AC3E}">
        <p14:creationId xmlns:p14="http://schemas.microsoft.com/office/powerpoint/2010/main" val="2258939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D7DF61-31AD-4793-8595-E441AC75B0EB}" type="slidenum">
              <a:rPr lang="en-US" smtClean="0"/>
              <a:t>7</a:t>
            </a:fld>
            <a:endParaRPr lang="en-US"/>
          </a:p>
        </p:txBody>
      </p:sp>
    </p:spTree>
    <p:extLst>
      <p:ext uri="{BB962C8B-B14F-4D97-AF65-F5344CB8AC3E}">
        <p14:creationId xmlns:p14="http://schemas.microsoft.com/office/powerpoint/2010/main" val="77249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1660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63679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420406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12EA851E-1E3C-49BF-85CB-0882A26F407A}" type="datetimeFigureOut">
              <a:rPr lang="en-US" smtClean="0"/>
              <a:t>12/9/2024</a:t>
            </a:fld>
            <a:endParaRPr lang="en-US"/>
          </a:p>
        </p:txBody>
      </p:sp>
    </p:spTree>
    <p:extLst>
      <p:ext uri="{BB962C8B-B14F-4D97-AF65-F5344CB8AC3E}">
        <p14:creationId xmlns:p14="http://schemas.microsoft.com/office/powerpoint/2010/main" val="4678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209408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735364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4408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2331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470180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912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161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04074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75759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12126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762768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9734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89084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92953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55222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6717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608369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9409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601486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5977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490506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469032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46330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16482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724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727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509655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769212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8513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88351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06049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81346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7425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97858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12EA851E-1E3C-49BF-85CB-0882A26F407A}" type="datetimeFigureOut">
              <a:rPr lang="en-US" smtClean="0"/>
              <a:t>12/9/2024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4595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A851E-1E3C-49BF-85CB-0882A26F407A}" type="datetimeFigureOut">
              <a:rPr lang="en-US" smtClean="0"/>
              <a:t>12/9/2024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5BBCE-EAF3-4B04-BA69-4669A2978789}" type="slidenum">
              <a:rPr lang="en-US" smtClean="0"/>
              <a:t>‹#›</a:t>
            </a:fld>
            <a:endParaRPr lang="en-US"/>
          </a:p>
        </p:txBody>
      </p:sp>
    </p:spTree>
    <p:extLst>
      <p:ext uri="{BB962C8B-B14F-4D97-AF65-F5344CB8AC3E}">
        <p14:creationId xmlns:p14="http://schemas.microsoft.com/office/powerpoint/2010/main" val="3170246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28003492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image" Target="../media/image14.png"/><Relationship Id="rId2" Type="http://schemas.openxmlformats.org/officeDocument/2006/relationships/slideLayout" Target="../slideLayouts/slideLayout39.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gif"/><Relationship Id="rId4" Type="http://schemas.openxmlformats.org/officeDocument/2006/relationships/image" Target="../media/image11.png"/><Relationship Id="rId9" Type="http://schemas.openxmlformats.org/officeDocument/2006/relationships/hyperlink" Target="https://www.pngall.com/database-png/download/233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hyperlink" Target="https://pixabay.com/en/coding-computer-computer-user-pc-1294361/" TargetMode="External"/><Relationship Id="rId12" Type="http://schemas.openxmlformats.org/officeDocument/2006/relationships/hyperlink" Target="https://pixabay.com/en/documents-paper-files-148079/" TargetMode="External"/><Relationship Id="rId2" Type="http://schemas.openxmlformats.org/officeDocument/2006/relationships/slideLayout" Target="../slideLayouts/slideLayout39.xml"/><Relationship Id="rId1" Type="http://schemas.openxmlformats.org/officeDocument/2006/relationships/tags" Target="../tags/tag2.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gif"/><Relationship Id="rId10" Type="http://schemas.openxmlformats.org/officeDocument/2006/relationships/hyperlink" Target="https://www.pngall.com/database-png/download/2331" TargetMode="External"/><Relationship Id="rId4" Type="http://schemas.openxmlformats.org/officeDocument/2006/relationships/image" Target="../media/image17.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9.png"/><Relationship Id="rId10" Type="http://schemas.openxmlformats.org/officeDocument/2006/relationships/image" Target="../media/image33.jpeg"/><Relationship Id="rId4" Type="http://schemas.openxmlformats.org/officeDocument/2006/relationships/hyperlink" Target="https://pixabay.com/en/coding-computer-computer-user-pc-1294361/" TargetMode="Externa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38BAD1-FE74-7236-08F8-AB8E35D226A8}"/>
              </a:ext>
            </a:extLst>
          </p:cNvPr>
          <p:cNvSpPr>
            <a:spLocks noGrp="1"/>
          </p:cNvSpPr>
          <p:nvPr>
            <p:ph type="title"/>
          </p:nvPr>
        </p:nvSpPr>
        <p:spPr/>
        <p:txBody>
          <a:bodyPr>
            <a:normAutofit/>
          </a:bodyPr>
          <a:lstStyle/>
          <a:p>
            <a:r>
              <a:rPr lang="en-US" sz="16600" dirty="0"/>
              <a:t>RAG</a:t>
            </a:r>
          </a:p>
        </p:txBody>
      </p:sp>
      <p:sp>
        <p:nvSpPr>
          <p:cNvPr id="16" name="Text Placeholder 15">
            <a:extLst>
              <a:ext uri="{FF2B5EF4-FFF2-40B4-BE49-F238E27FC236}">
                <a16:creationId xmlns:a16="http://schemas.microsoft.com/office/drawing/2014/main" id="{1A46FB85-0014-9606-F066-AA65D5D0EA38}"/>
              </a:ext>
            </a:extLst>
          </p:cNvPr>
          <p:cNvSpPr>
            <a:spLocks noGrp="1"/>
          </p:cNvSpPr>
          <p:nvPr>
            <p:ph type="body" idx="1"/>
          </p:nvPr>
        </p:nvSpPr>
        <p:spPr>
          <a:xfrm>
            <a:off x="7123178" y="6126485"/>
            <a:ext cx="4672615" cy="931499"/>
          </a:xfrm>
        </p:spPr>
        <p:txBody>
          <a:bodyPr/>
          <a:lstStyle/>
          <a:p>
            <a:r>
              <a:rPr lang="en-US" dirty="0"/>
              <a:t>Akshay Parate</a:t>
            </a:r>
          </a:p>
        </p:txBody>
      </p:sp>
    </p:spTree>
    <p:extLst>
      <p:ext uri="{BB962C8B-B14F-4D97-AF65-F5344CB8AC3E}">
        <p14:creationId xmlns:p14="http://schemas.microsoft.com/office/powerpoint/2010/main" val="267072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7A6ED8-B225-7CC6-C788-F2CABC9298E9}"/>
              </a:ext>
            </a:extLst>
          </p:cNvPr>
          <p:cNvSpPr>
            <a:spLocks noGrp="1"/>
          </p:cNvSpPr>
          <p:nvPr>
            <p:ph type="title"/>
          </p:nvPr>
        </p:nvSpPr>
        <p:spPr>
          <a:xfrm>
            <a:off x="740690" y="128016"/>
            <a:ext cx="10710619" cy="1325563"/>
          </a:xfrm>
        </p:spPr>
        <p:txBody>
          <a:bodyPr/>
          <a:lstStyle/>
          <a:p>
            <a:pPr algn="ctr"/>
            <a:r>
              <a:rPr lang="en-US" sz="3600" dirty="0"/>
              <a:t>What</a:t>
            </a:r>
            <a:r>
              <a:rPr lang="en-US" dirty="0"/>
              <a:t> </a:t>
            </a:r>
            <a:r>
              <a:rPr lang="en-US" sz="3600" dirty="0"/>
              <a:t>is RAG ?</a:t>
            </a:r>
            <a:endParaRPr lang="en-US" dirty="0"/>
          </a:p>
        </p:txBody>
      </p:sp>
      <p:sp>
        <p:nvSpPr>
          <p:cNvPr id="5" name="Content Placeholder 4">
            <a:extLst>
              <a:ext uri="{FF2B5EF4-FFF2-40B4-BE49-F238E27FC236}">
                <a16:creationId xmlns:a16="http://schemas.microsoft.com/office/drawing/2014/main" id="{AB9357A5-801D-9CAC-6CC6-30025A500D62}"/>
              </a:ext>
            </a:extLst>
          </p:cNvPr>
          <p:cNvSpPr>
            <a:spLocks noGrp="1"/>
          </p:cNvSpPr>
          <p:nvPr>
            <p:ph idx="1"/>
          </p:nvPr>
        </p:nvSpPr>
        <p:spPr>
          <a:xfrm>
            <a:off x="644771" y="1115568"/>
            <a:ext cx="10709031" cy="5157216"/>
          </a:xfrm>
        </p:spPr>
        <p:txBody>
          <a:bodyPr>
            <a:normAutofit/>
          </a:bodyPr>
          <a:lstStyle/>
          <a:p>
            <a:r>
              <a:rPr lang="en-US" dirty="0"/>
              <a:t>RAG which stands for </a:t>
            </a:r>
            <a:r>
              <a:rPr lang="en-US" b="1" dirty="0"/>
              <a:t>Retrieval Augmented Generation</a:t>
            </a:r>
            <a:r>
              <a:rPr lang="en-US" dirty="0"/>
              <a:t>, is a </a:t>
            </a:r>
            <a:r>
              <a:rPr lang="en-US" b="0" i="0" dirty="0">
                <a:solidFill>
                  <a:srgbClr val="001D35"/>
                </a:solidFill>
                <a:effectLst/>
                <a:latin typeface="Google Sans"/>
              </a:rPr>
              <a:t>technique that enhances the accuracy and relevance of responses generated by large language models (LLMs) by allowing them to access and incorporate information from external knowledge bases, essentially providing more up-to-date and context-specific answers to queries.</a:t>
            </a:r>
          </a:p>
          <a:p>
            <a:pPr marL="0" indent="0">
              <a:buNone/>
            </a:pPr>
            <a:endParaRPr lang="en-US"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Benefits: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Improved accuracy</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Domain-specific expertise</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Up-to-date information</a:t>
            </a:r>
          </a:p>
          <a:p>
            <a:pPr marL="274331" lvl="1" indent="0" fontAlgn="ctr">
              <a:lnSpc>
                <a:spcPts val="1650"/>
              </a:lnSpc>
              <a:spcBef>
                <a:spcPts val="600"/>
              </a:spcBef>
              <a:spcAft>
                <a:spcPts val="600"/>
              </a:spcAft>
              <a:buNone/>
            </a:pPr>
            <a:endParaRPr lang="en-US" b="1" i="0" dirty="0">
              <a:solidFill>
                <a:srgbClr val="001D35"/>
              </a:solidFill>
              <a:effectLst/>
              <a:latin typeface="Google Sans"/>
            </a:endParaRPr>
          </a:p>
          <a:p>
            <a:pPr algn="l" fontAlgn="ctr">
              <a:lnSpc>
                <a:spcPts val="1650"/>
              </a:lnSpc>
              <a:spcBef>
                <a:spcPts val="600"/>
              </a:spcBef>
              <a:spcAft>
                <a:spcPts val="600"/>
              </a:spcAft>
              <a:buFont typeface="Arial" panose="020B0604020202020204" pitchFamily="34" charset="0"/>
              <a:buChar char="•"/>
            </a:pPr>
            <a:r>
              <a:rPr lang="en-US" b="1" i="0" dirty="0">
                <a:solidFill>
                  <a:srgbClr val="001D35"/>
                </a:solidFill>
                <a:effectLst/>
                <a:latin typeface="Google Sans"/>
              </a:rPr>
              <a:t>Applications: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Customer service chatbots</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Knowledge management systems</a:t>
            </a:r>
          </a:p>
          <a:p>
            <a:pPr lvl="1">
              <a:lnSpc>
                <a:spcPts val="1650"/>
              </a:lnSpc>
              <a:spcBef>
                <a:spcPts val="600"/>
              </a:spcBef>
              <a:spcAft>
                <a:spcPts val="1500"/>
              </a:spcAft>
              <a:buFont typeface="Wingdings" panose="05000000000000000000" pitchFamily="2" charset="2"/>
              <a:buChar char="Ø"/>
            </a:pPr>
            <a:r>
              <a:rPr lang="en-US" i="0" dirty="0">
                <a:solidFill>
                  <a:srgbClr val="001D35"/>
                </a:solidFill>
                <a:effectLst/>
                <a:latin typeface="Google Sans"/>
              </a:rPr>
              <a:t>Research and analysis</a:t>
            </a:r>
          </a:p>
          <a:p>
            <a:endParaRPr lang="en-US" dirty="0"/>
          </a:p>
        </p:txBody>
      </p:sp>
    </p:spTree>
    <p:extLst>
      <p:ext uri="{BB962C8B-B14F-4D97-AF65-F5344CB8AC3E}">
        <p14:creationId xmlns:p14="http://schemas.microsoft.com/office/powerpoint/2010/main" val="285205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3F4F-F4B7-3820-D68B-887B8BA7D409}"/>
            </a:ext>
          </a:extLst>
        </p:cNvPr>
        <p:cNvGrpSpPr/>
        <p:nvPr/>
      </p:nvGrpSpPr>
      <p:grpSpPr>
        <a:xfrm>
          <a:off x="0" y="0"/>
          <a:ext cx="0" cy="0"/>
          <a:chOff x="0" y="0"/>
          <a:chExt cx="0" cy="0"/>
        </a:xfrm>
      </p:grpSpPr>
      <p:pic>
        <p:nvPicPr>
          <p:cNvPr id="3" name="Picture 12" descr="Tageszeichnungen von Martin Graf: Papier stapeln">
            <a:extLst>
              <a:ext uri="{FF2B5EF4-FFF2-40B4-BE49-F238E27FC236}">
                <a16:creationId xmlns:a16="http://schemas.microsoft.com/office/drawing/2014/main" id="{8845F751-5A8B-861E-CA10-DA76EF167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6" y="2180036"/>
            <a:ext cx="3059497" cy="22143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ffice Organization: How to Organize Papers">
            <a:extLst>
              <a:ext uri="{FF2B5EF4-FFF2-40B4-BE49-F238E27FC236}">
                <a16:creationId xmlns:a16="http://schemas.microsoft.com/office/drawing/2014/main" id="{EF23FE61-E955-694E-C4AE-F7166DC6E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546" y="2180036"/>
            <a:ext cx="2793084" cy="18620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prove RAG data pipeline quality - Azure Databricks | Microsoft Learn">
            <a:extLst>
              <a:ext uri="{FF2B5EF4-FFF2-40B4-BE49-F238E27FC236}">
                <a16:creationId xmlns:a16="http://schemas.microsoft.com/office/drawing/2014/main" id="{985F28E0-BB73-1736-066B-C636FF2B3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26" y="2094429"/>
            <a:ext cx="3107657" cy="22999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Are Vector Embeddings?">
            <a:extLst>
              <a:ext uri="{FF2B5EF4-FFF2-40B4-BE49-F238E27FC236}">
                <a16:creationId xmlns:a16="http://schemas.microsoft.com/office/drawing/2014/main" id="{AFC245A3-CECD-BD00-B227-AF9953F35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44" y="2094429"/>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metal cylinder with a globe inside&#10;&#10;Description automatically generated">
            <a:extLst>
              <a:ext uri="{FF2B5EF4-FFF2-40B4-BE49-F238E27FC236}">
                <a16:creationId xmlns:a16="http://schemas.microsoft.com/office/drawing/2014/main" id="{7F0B5AEE-C915-8ADD-03F6-4E6EC44915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69705" y="2000421"/>
            <a:ext cx="2569265" cy="2569265"/>
          </a:xfrm>
          <a:prstGeom prst="rect">
            <a:avLst/>
          </a:prstGeom>
        </p:spPr>
      </p:pic>
      <p:pic>
        <p:nvPicPr>
          <p:cNvPr id="11" name="Picture 10" descr="Arrow Point Out Sticker by Gwyneth Draws">
            <a:extLst>
              <a:ext uri="{FF2B5EF4-FFF2-40B4-BE49-F238E27FC236}">
                <a16:creationId xmlns:a16="http://schemas.microsoft.com/office/drawing/2014/main" id="{7EC7B03D-1EB3-9CD7-F4C2-00EA1FFE0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177" y="285102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rrow Point Out Sticker by Gwyneth Draws">
            <a:extLst>
              <a:ext uri="{FF2B5EF4-FFF2-40B4-BE49-F238E27FC236}">
                <a16:creationId xmlns:a16="http://schemas.microsoft.com/office/drawing/2014/main" id="{494C8A3A-EC9C-8577-037F-649FC411F0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741"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rrow Point Out Sticker by Gwyneth Draws">
            <a:extLst>
              <a:ext uri="{FF2B5EF4-FFF2-40B4-BE49-F238E27FC236}">
                <a16:creationId xmlns:a16="http://schemas.microsoft.com/office/drawing/2014/main" id="{BD7096CB-B897-CABB-4AE5-9F320F37FA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9350"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3375E4C-F13A-0ADE-B0D3-8F583BCC2138}"/>
              </a:ext>
            </a:extLst>
          </p:cNvPr>
          <p:cNvSpPr txBox="1"/>
          <p:nvPr/>
        </p:nvSpPr>
        <p:spPr>
          <a:xfrm>
            <a:off x="342050" y="4545253"/>
            <a:ext cx="2852134" cy="400110"/>
          </a:xfrm>
          <a:prstGeom prst="rect">
            <a:avLst/>
          </a:prstGeom>
          <a:noFill/>
        </p:spPr>
        <p:txBody>
          <a:bodyPr wrap="square" rtlCol="0">
            <a:spAutoFit/>
          </a:bodyPr>
          <a:lstStyle/>
          <a:p>
            <a:r>
              <a:rPr lang="en-US" sz="2000" dirty="0"/>
              <a:t>Tons of unstructured data</a:t>
            </a:r>
          </a:p>
        </p:txBody>
      </p:sp>
      <p:sp>
        <p:nvSpPr>
          <p:cNvPr id="15" name="TextBox 14">
            <a:extLst>
              <a:ext uri="{FF2B5EF4-FFF2-40B4-BE49-F238E27FC236}">
                <a16:creationId xmlns:a16="http://schemas.microsoft.com/office/drawing/2014/main" id="{9CEB885C-03EB-8ED6-8722-485A9E0B8133}"/>
              </a:ext>
            </a:extLst>
          </p:cNvPr>
          <p:cNvSpPr txBox="1"/>
          <p:nvPr/>
        </p:nvSpPr>
        <p:spPr>
          <a:xfrm>
            <a:off x="4113989" y="4545253"/>
            <a:ext cx="1731693" cy="400110"/>
          </a:xfrm>
          <a:prstGeom prst="rect">
            <a:avLst/>
          </a:prstGeom>
          <a:noFill/>
        </p:spPr>
        <p:txBody>
          <a:bodyPr wrap="none" rtlCol="0">
            <a:spAutoFit/>
          </a:bodyPr>
          <a:lstStyle/>
          <a:p>
            <a:r>
              <a:rPr lang="en-US" sz="2000" dirty="0"/>
              <a:t>Chunks of data</a:t>
            </a:r>
          </a:p>
        </p:txBody>
      </p:sp>
      <p:sp>
        <p:nvSpPr>
          <p:cNvPr id="16" name="TextBox 15">
            <a:extLst>
              <a:ext uri="{FF2B5EF4-FFF2-40B4-BE49-F238E27FC236}">
                <a16:creationId xmlns:a16="http://schemas.microsoft.com/office/drawing/2014/main" id="{D08BFD12-9110-26E2-558A-F7997CEB9727}"/>
              </a:ext>
            </a:extLst>
          </p:cNvPr>
          <p:cNvSpPr txBox="1"/>
          <p:nvPr/>
        </p:nvSpPr>
        <p:spPr>
          <a:xfrm>
            <a:off x="7075726" y="4557646"/>
            <a:ext cx="2198807" cy="400110"/>
          </a:xfrm>
          <a:prstGeom prst="rect">
            <a:avLst/>
          </a:prstGeom>
          <a:noFill/>
        </p:spPr>
        <p:txBody>
          <a:bodyPr wrap="none" rtlCol="0">
            <a:spAutoFit/>
          </a:bodyPr>
          <a:lstStyle/>
          <a:p>
            <a:r>
              <a:rPr lang="en-US" sz="2000" dirty="0"/>
              <a:t>Vector Embeddings</a:t>
            </a:r>
          </a:p>
        </p:txBody>
      </p:sp>
      <p:sp>
        <p:nvSpPr>
          <p:cNvPr id="17" name="TextBox 16">
            <a:extLst>
              <a:ext uri="{FF2B5EF4-FFF2-40B4-BE49-F238E27FC236}">
                <a16:creationId xmlns:a16="http://schemas.microsoft.com/office/drawing/2014/main" id="{8C269229-06BB-F053-BD6E-6CC4282F15B6}"/>
              </a:ext>
            </a:extLst>
          </p:cNvPr>
          <p:cNvSpPr txBox="1"/>
          <p:nvPr/>
        </p:nvSpPr>
        <p:spPr>
          <a:xfrm>
            <a:off x="10138117" y="4557646"/>
            <a:ext cx="1893532" cy="400110"/>
          </a:xfrm>
          <a:prstGeom prst="rect">
            <a:avLst/>
          </a:prstGeom>
          <a:noFill/>
        </p:spPr>
        <p:txBody>
          <a:bodyPr wrap="none" rtlCol="0">
            <a:spAutoFit/>
          </a:bodyPr>
          <a:lstStyle/>
          <a:p>
            <a:r>
              <a:rPr lang="en-US" sz="2000" dirty="0"/>
              <a:t>Vector Database</a:t>
            </a:r>
          </a:p>
        </p:txBody>
      </p:sp>
      <p:sp>
        <p:nvSpPr>
          <p:cNvPr id="7" name="Title 3">
            <a:extLst>
              <a:ext uri="{FF2B5EF4-FFF2-40B4-BE49-F238E27FC236}">
                <a16:creationId xmlns:a16="http://schemas.microsoft.com/office/drawing/2014/main" id="{26AA0125-6AFE-401F-692C-FEDCBB285ED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Ingestion pipeline works?</a:t>
            </a:r>
            <a:endParaRPr lang="en-US" sz="5400" dirty="0"/>
          </a:p>
        </p:txBody>
      </p:sp>
    </p:spTree>
    <p:custDataLst>
      <p:tags r:id="rId1"/>
    </p:custDataLst>
    <p:extLst>
      <p:ext uri="{BB962C8B-B14F-4D97-AF65-F5344CB8AC3E}">
        <p14:creationId xmlns:p14="http://schemas.microsoft.com/office/powerpoint/2010/main" val="4290432606"/>
      </p:ext>
    </p:extLst>
  </p:cSld>
  <p:clrMapOvr>
    <a:masterClrMapping/>
  </p:clrMapOvr>
  <mc:AlternateContent xmlns:mc="http://schemas.openxmlformats.org/markup-compatibility/2006" xmlns:p14="http://schemas.microsoft.com/office/powerpoint/2010/main">
    <mc:Choice Requires="p14">
      <p:transition spd="slow" p14:dur="2000" advTm="112954"/>
    </mc:Choice>
    <mc:Fallback xmlns="">
      <p:transition spd="slow" advTm="1129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6610-6B14-E22C-5DC5-68D2567278C9}"/>
            </a:ext>
          </a:extLst>
        </p:cNvPr>
        <p:cNvGrpSpPr/>
        <p:nvPr/>
      </p:nvGrpSpPr>
      <p:grpSpPr>
        <a:xfrm>
          <a:off x="0" y="0"/>
          <a:ext cx="0" cy="0"/>
          <a:chOff x="0" y="0"/>
          <a:chExt cx="0" cy="0"/>
        </a:xfrm>
      </p:grpSpPr>
      <p:pic>
        <p:nvPicPr>
          <p:cNvPr id="1028" name="Picture 4" descr="A Critical Analysis Of Google's Gemini Model: Hype Or Hope? • Scientyfic  World">
            <a:extLst>
              <a:ext uri="{FF2B5EF4-FFF2-40B4-BE49-F238E27FC236}">
                <a16:creationId xmlns:a16="http://schemas.microsoft.com/office/drawing/2014/main" id="{60E209E1-0AE1-8AA9-6899-6525BE43B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0007" y="4510579"/>
            <a:ext cx="2920091" cy="16425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yping - Build GIF, SVG, APNG, CSS and Lottie Ajax Preloaders with  Loading.io">
            <a:extLst>
              <a:ext uri="{FF2B5EF4-FFF2-40B4-BE49-F238E27FC236}">
                <a16:creationId xmlns:a16="http://schemas.microsoft.com/office/drawing/2014/main" id="{7ED5F562-FFF1-9832-B7D1-F82E7F8E1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783" y="509712"/>
            <a:ext cx="1650299" cy="8664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itting in a chair using a computer&#10;&#10;Description automatically generated">
            <a:extLst>
              <a:ext uri="{FF2B5EF4-FFF2-40B4-BE49-F238E27FC236}">
                <a16:creationId xmlns:a16="http://schemas.microsoft.com/office/drawing/2014/main" id="{2E93EE26-0541-91AE-568D-F3611B6EA7E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80783" y="659512"/>
            <a:ext cx="2063674" cy="1962808"/>
          </a:xfrm>
          <a:prstGeom prst="rect">
            <a:avLst/>
          </a:prstGeom>
        </p:spPr>
      </p:pic>
      <p:pic>
        <p:nvPicPr>
          <p:cNvPr id="3074" name="Picture 2">
            <a:extLst>
              <a:ext uri="{FF2B5EF4-FFF2-40B4-BE49-F238E27FC236}">
                <a16:creationId xmlns:a16="http://schemas.microsoft.com/office/drawing/2014/main" id="{007EDC38-6D5B-9BB3-16EB-101EA57327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4525558" y="619419"/>
            <a:ext cx="2320730" cy="23088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3FBCD4-183A-6160-6E6D-F03E5F3266D2}"/>
              </a:ext>
            </a:extLst>
          </p:cNvPr>
          <p:cNvSpPr txBox="1"/>
          <p:nvPr/>
        </p:nvSpPr>
        <p:spPr>
          <a:xfrm>
            <a:off x="3957853" y="2937202"/>
            <a:ext cx="3503589" cy="400110"/>
          </a:xfrm>
          <a:prstGeom prst="rect">
            <a:avLst/>
          </a:prstGeom>
          <a:noFill/>
        </p:spPr>
        <p:txBody>
          <a:bodyPr wrap="square" rtlCol="0">
            <a:spAutoFit/>
          </a:bodyPr>
          <a:lstStyle/>
          <a:p>
            <a:pPr algn="ctr"/>
            <a:r>
              <a:rPr lang="en-US" sz="2000" b="1" dirty="0"/>
              <a:t>Embedding Models</a:t>
            </a:r>
          </a:p>
        </p:txBody>
      </p:sp>
      <p:sp>
        <p:nvSpPr>
          <p:cNvPr id="15" name="TextBox 14">
            <a:extLst>
              <a:ext uri="{FF2B5EF4-FFF2-40B4-BE49-F238E27FC236}">
                <a16:creationId xmlns:a16="http://schemas.microsoft.com/office/drawing/2014/main" id="{57092040-02E1-DE2B-0BDE-2590C5D215E6}"/>
              </a:ext>
            </a:extLst>
          </p:cNvPr>
          <p:cNvSpPr txBox="1"/>
          <p:nvPr/>
        </p:nvSpPr>
        <p:spPr>
          <a:xfrm>
            <a:off x="609290" y="2861216"/>
            <a:ext cx="2373745" cy="400110"/>
          </a:xfrm>
          <a:prstGeom prst="rect">
            <a:avLst/>
          </a:prstGeom>
          <a:noFill/>
        </p:spPr>
        <p:txBody>
          <a:bodyPr wrap="square" rtlCol="0">
            <a:spAutoFit/>
          </a:bodyPr>
          <a:lstStyle/>
          <a:p>
            <a:r>
              <a:rPr lang="en-US" sz="2000" b="1" dirty="0"/>
              <a:t>User Query</a:t>
            </a:r>
          </a:p>
        </p:txBody>
      </p:sp>
      <p:pic>
        <p:nvPicPr>
          <p:cNvPr id="16" name="Picture 15" descr="A metal cylinder with a globe inside&#10;&#10;Description automatically generated">
            <a:extLst>
              <a:ext uri="{FF2B5EF4-FFF2-40B4-BE49-F238E27FC236}">
                <a16:creationId xmlns:a16="http://schemas.microsoft.com/office/drawing/2014/main" id="{214741E4-7782-C17E-1224-E22FA2DF14A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277157" y="847258"/>
            <a:ext cx="2215144" cy="2215144"/>
          </a:xfrm>
          <a:prstGeom prst="rect">
            <a:avLst/>
          </a:prstGeom>
        </p:spPr>
      </p:pic>
      <p:sp>
        <p:nvSpPr>
          <p:cNvPr id="17" name="TextBox 16">
            <a:extLst>
              <a:ext uri="{FF2B5EF4-FFF2-40B4-BE49-F238E27FC236}">
                <a16:creationId xmlns:a16="http://schemas.microsoft.com/office/drawing/2014/main" id="{CB3F7863-D288-B527-5847-804422B9B0F8}"/>
              </a:ext>
            </a:extLst>
          </p:cNvPr>
          <p:cNvSpPr txBox="1"/>
          <p:nvPr/>
        </p:nvSpPr>
        <p:spPr>
          <a:xfrm>
            <a:off x="9596364" y="2973883"/>
            <a:ext cx="1929054" cy="677108"/>
          </a:xfrm>
          <a:prstGeom prst="rect">
            <a:avLst/>
          </a:prstGeom>
          <a:noFill/>
        </p:spPr>
        <p:txBody>
          <a:bodyPr wrap="none" rtlCol="0">
            <a:spAutoFit/>
          </a:bodyPr>
          <a:lstStyle/>
          <a:p>
            <a:r>
              <a:rPr lang="en-US" sz="2000" b="1" dirty="0"/>
              <a:t>Vector Database</a:t>
            </a:r>
          </a:p>
          <a:p>
            <a:endParaRPr lang="en-US" dirty="0"/>
          </a:p>
        </p:txBody>
      </p:sp>
      <p:sp>
        <p:nvSpPr>
          <p:cNvPr id="18" name="TextBox 17">
            <a:extLst>
              <a:ext uri="{FF2B5EF4-FFF2-40B4-BE49-F238E27FC236}">
                <a16:creationId xmlns:a16="http://schemas.microsoft.com/office/drawing/2014/main" id="{46A7C8BE-59E0-5F96-01A1-81387D439016}"/>
              </a:ext>
            </a:extLst>
          </p:cNvPr>
          <p:cNvSpPr txBox="1"/>
          <p:nvPr/>
        </p:nvSpPr>
        <p:spPr>
          <a:xfrm>
            <a:off x="6668562" y="6173130"/>
            <a:ext cx="627095" cy="400110"/>
          </a:xfrm>
          <a:prstGeom prst="rect">
            <a:avLst/>
          </a:prstGeom>
          <a:noFill/>
        </p:spPr>
        <p:txBody>
          <a:bodyPr wrap="none" rtlCol="0">
            <a:spAutoFit/>
          </a:bodyPr>
          <a:lstStyle/>
          <a:p>
            <a:r>
              <a:rPr lang="en-US" sz="2000" b="1" dirty="0"/>
              <a:t>LLM</a:t>
            </a:r>
          </a:p>
        </p:txBody>
      </p:sp>
      <p:sp>
        <p:nvSpPr>
          <p:cNvPr id="5" name="Title 3">
            <a:extLst>
              <a:ext uri="{FF2B5EF4-FFF2-40B4-BE49-F238E27FC236}">
                <a16:creationId xmlns:a16="http://schemas.microsoft.com/office/drawing/2014/main" id="{4BEFE765-A248-3BA4-D02F-DBDE4AED178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Retrieval pipeline works?</a:t>
            </a:r>
            <a:endParaRPr lang="en-US" sz="5400" dirty="0"/>
          </a:p>
        </p:txBody>
      </p:sp>
      <p:pic>
        <p:nvPicPr>
          <p:cNvPr id="7" name="Picture 6" descr="A white paper with black lines&#10;&#10;Description automatically generated">
            <a:extLst>
              <a:ext uri="{FF2B5EF4-FFF2-40B4-BE49-F238E27FC236}">
                <a16:creationId xmlns:a16="http://schemas.microsoft.com/office/drawing/2014/main" id="{AE22EF4A-90CA-E179-097F-E3002903402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782614" y="4316079"/>
            <a:ext cx="2062892" cy="2037106"/>
          </a:xfrm>
          <a:prstGeom prst="rect">
            <a:avLst/>
          </a:prstGeom>
        </p:spPr>
      </p:pic>
      <p:sp>
        <p:nvSpPr>
          <p:cNvPr id="9" name="TextBox 8">
            <a:extLst>
              <a:ext uri="{FF2B5EF4-FFF2-40B4-BE49-F238E27FC236}">
                <a16:creationId xmlns:a16="http://schemas.microsoft.com/office/drawing/2014/main" id="{14C07649-B226-EA85-C0A7-AD4C48578507}"/>
              </a:ext>
            </a:extLst>
          </p:cNvPr>
          <p:cNvSpPr txBox="1"/>
          <p:nvPr/>
        </p:nvSpPr>
        <p:spPr>
          <a:xfrm>
            <a:off x="9782614" y="6211512"/>
            <a:ext cx="2707958" cy="400110"/>
          </a:xfrm>
          <a:prstGeom prst="rect">
            <a:avLst/>
          </a:prstGeom>
          <a:noFill/>
        </p:spPr>
        <p:txBody>
          <a:bodyPr wrap="square" rtlCol="0">
            <a:spAutoFit/>
          </a:bodyPr>
          <a:lstStyle/>
          <a:p>
            <a:r>
              <a:rPr lang="en-US" sz="2000" b="1" dirty="0"/>
              <a:t>K Documents</a:t>
            </a:r>
          </a:p>
        </p:txBody>
      </p:sp>
      <p:sp>
        <p:nvSpPr>
          <p:cNvPr id="23" name="TextBox 22">
            <a:extLst>
              <a:ext uri="{FF2B5EF4-FFF2-40B4-BE49-F238E27FC236}">
                <a16:creationId xmlns:a16="http://schemas.microsoft.com/office/drawing/2014/main" id="{696BE296-F5E8-594F-E34A-54ED26B98836}"/>
              </a:ext>
            </a:extLst>
          </p:cNvPr>
          <p:cNvSpPr txBox="1"/>
          <p:nvPr/>
        </p:nvSpPr>
        <p:spPr>
          <a:xfrm>
            <a:off x="3039883" y="4660650"/>
            <a:ext cx="1542523" cy="1077218"/>
          </a:xfrm>
          <a:prstGeom prst="rect">
            <a:avLst/>
          </a:prstGeom>
          <a:noFill/>
        </p:spPr>
        <p:txBody>
          <a:bodyPr wrap="square" rtlCol="0">
            <a:spAutoFit/>
          </a:bodyPr>
          <a:lstStyle/>
          <a:p>
            <a:r>
              <a:rPr lang="en-IN" sz="3200" dirty="0"/>
              <a:t>Perfect</a:t>
            </a:r>
          </a:p>
          <a:p>
            <a:r>
              <a:rPr lang="en-IN" sz="3200" dirty="0"/>
              <a:t>Answer</a:t>
            </a:r>
          </a:p>
        </p:txBody>
      </p:sp>
      <p:cxnSp>
        <p:nvCxnSpPr>
          <p:cNvPr id="12" name="Straight Arrow Connector 11">
            <a:extLst>
              <a:ext uri="{FF2B5EF4-FFF2-40B4-BE49-F238E27FC236}">
                <a16:creationId xmlns:a16="http://schemas.microsoft.com/office/drawing/2014/main" id="{612F6877-C854-71CC-C68A-E5B3180D9D5B}"/>
              </a:ext>
            </a:extLst>
          </p:cNvPr>
          <p:cNvCxnSpPr/>
          <p:nvPr/>
        </p:nvCxnSpPr>
        <p:spPr>
          <a:xfrm>
            <a:off x="2983035" y="1841157"/>
            <a:ext cx="1218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AA3D7E-ED66-92CC-B7C6-7D09580E75C2}"/>
              </a:ext>
            </a:extLst>
          </p:cNvPr>
          <p:cNvCxnSpPr/>
          <p:nvPr/>
        </p:nvCxnSpPr>
        <p:spPr>
          <a:xfrm>
            <a:off x="7295657" y="1841157"/>
            <a:ext cx="18359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DDE77AA-1FD3-16D1-A124-D573AE905694}"/>
              </a:ext>
            </a:extLst>
          </p:cNvPr>
          <p:cNvCxnSpPr/>
          <p:nvPr/>
        </p:nvCxnSpPr>
        <p:spPr>
          <a:xfrm>
            <a:off x="10527957" y="3429000"/>
            <a:ext cx="0" cy="88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560BDEA-F102-7BD4-9CDD-CFA22016F800}"/>
              </a:ext>
            </a:extLst>
          </p:cNvPr>
          <p:cNvCxnSpPr/>
          <p:nvPr/>
        </p:nvCxnSpPr>
        <p:spPr>
          <a:xfrm flipH="1">
            <a:off x="8254314" y="5412259"/>
            <a:ext cx="1393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B307E7-94AD-9DAC-6D10-F80029A4F36C}"/>
              </a:ext>
            </a:extLst>
          </p:cNvPr>
          <p:cNvCxnSpPr/>
          <p:nvPr/>
        </p:nvCxnSpPr>
        <p:spPr>
          <a:xfrm flipH="1">
            <a:off x="4582406" y="5393636"/>
            <a:ext cx="1230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B3FFBD-F96B-1AAB-6153-E32D178FE793}"/>
              </a:ext>
            </a:extLst>
          </p:cNvPr>
          <p:cNvCxnSpPr>
            <a:cxnSpLocks/>
          </p:cNvCxnSpPr>
          <p:nvPr/>
        </p:nvCxnSpPr>
        <p:spPr>
          <a:xfrm>
            <a:off x="6191379" y="3429000"/>
            <a:ext cx="477183" cy="88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78793129"/>
      </p:ext>
    </p:extLst>
  </p:cSld>
  <p:clrMapOvr>
    <a:masterClrMapping/>
  </p:clrMapOvr>
  <mc:AlternateContent xmlns:mc="http://schemas.openxmlformats.org/markup-compatibility/2006" xmlns:p14="http://schemas.microsoft.com/office/powerpoint/2010/main">
    <mc:Choice Requires="p14">
      <p:transition spd="slow" p14:dur="2000" advTm="54405"/>
    </mc:Choice>
    <mc:Fallback xmlns="">
      <p:transition spd="slow" advTm="5440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2B51-ABFA-CB9F-94EC-8D1A60E933F7}"/>
              </a:ext>
            </a:extLst>
          </p:cNvPr>
          <p:cNvSpPr>
            <a:spLocks noGrp="1"/>
          </p:cNvSpPr>
          <p:nvPr>
            <p:ph type="title"/>
          </p:nvPr>
        </p:nvSpPr>
        <p:spPr>
          <a:xfrm>
            <a:off x="383100" y="187604"/>
            <a:ext cx="10710619" cy="796163"/>
          </a:xfrm>
        </p:spPr>
        <p:txBody>
          <a:bodyPr/>
          <a:lstStyle/>
          <a:p>
            <a:r>
              <a:rPr lang="en-US" dirty="0"/>
              <a:t>REALM : Retrieval Augmented Language Model</a:t>
            </a:r>
          </a:p>
        </p:txBody>
      </p:sp>
      <p:sp>
        <p:nvSpPr>
          <p:cNvPr id="3" name="Content Placeholder 2">
            <a:extLst>
              <a:ext uri="{FF2B5EF4-FFF2-40B4-BE49-F238E27FC236}">
                <a16:creationId xmlns:a16="http://schemas.microsoft.com/office/drawing/2014/main" id="{6FCC4D7A-0B89-42C1-CF60-68F6645C5E74}"/>
              </a:ext>
            </a:extLst>
          </p:cNvPr>
          <p:cNvSpPr>
            <a:spLocks noGrp="1"/>
          </p:cNvSpPr>
          <p:nvPr>
            <p:ph idx="1"/>
          </p:nvPr>
        </p:nvSpPr>
        <p:spPr>
          <a:xfrm>
            <a:off x="644771" y="1088137"/>
            <a:ext cx="10709031" cy="457199"/>
          </a:xfrm>
        </p:spPr>
        <p:txBody>
          <a:bodyPr>
            <a:normAutofit/>
          </a:bodyPr>
          <a:lstStyle/>
          <a:p>
            <a:r>
              <a:rPr lang="en-US" sz="2000" b="1" dirty="0"/>
              <a:t>Data Generation</a:t>
            </a:r>
            <a:endParaRPr lang="en-US" b="1" dirty="0"/>
          </a:p>
        </p:txBody>
      </p:sp>
      <p:sp>
        <p:nvSpPr>
          <p:cNvPr id="4" name="Slide Number Placeholder 3">
            <a:extLst>
              <a:ext uri="{FF2B5EF4-FFF2-40B4-BE49-F238E27FC236}">
                <a16:creationId xmlns:a16="http://schemas.microsoft.com/office/drawing/2014/main" id="{24EDCFCA-6152-8081-6F08-5C54B7BB136A}"/>
              </a:ext>
            </a:extLst>
          </p:cNvPr>
          <p:cNvSpPr>
            <a:spLocks noGrp="1"/>
          </p:cNvSpPr>
          <p:nvPr>
            <p:ph type="sldNum" sz="quarter" idx="12"/>
          </p:nvPr>
        </p:nvSpPr>
        <p:spPr/>
        <p:txBody>
          <a:bodyPr/>
          <a:lstStyle/>
          <a:p>
            <a:fld id="{AF566841-F213-4D51-B1D5-0B48849A4FB2}" type="slidenum">
              <a:rPr lang="en-US" smtClean="0"/>
              <a:t>5</a:t>
            </a:fld>
            <a:endParaRPr lang="en-US"/>
          </a:p>
        </p:txBody>
      </p:sp>
      <p:grpSp>
        <p:nvGrpSpPr>
          <p:cNvPr id="6" name="Group 5">
            <a:extLst>
              <a:ext uri="{FF2B5EF4-FFF2-40B4-BE49-F238E27FC236}">
                <a16:creationId xmlns:a16="http://schemas.microsoft.com/office/drawing/2014/main" id="{51216497-FD43-17A6-05E0-2DA0711C8D8E}"/>
              </a:ext>
            </a:extLst>
          </p:cNvPr>
          <p:cNvGrpSpPr/>
          <p:nvPr/>
        </p:nvGrpSpPr>
        <p:grpSpPr>
          <a:xfrm>
            <a:off x="644771" y="1246465"/>
            <a:ext cx="2208987" cy="2259420"/>
            <a:chOff x="3722984" y="1928790"/>
            <a:chExt cx="3346072" cy="3555236"/>
          </a:xfrm>
        </p:grpSpPr>
        <p:pic>
          <p:nvPicPr>
            <p:cNvPr id="2050" name="Picture 2" descr="Website Crawling: What is it, How it Works, Types, Examples - VH-Info">
              <a:extLst>
                <a:ext uri="{FF2B5EF4-FFF2-40B4-BE49-F238E27FC236}">
                  <a16:creationId xmlns:a16="http://schemas.microsoft.com/office/drawing/2014/main" id="{B7FBFB5D-DF01-0EDD-970D-BC38B142C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984" y="1928790"/>
              <a:ext cx="3290463" cy="329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90CB03-8736-A95A-F696-43E0C0545271}"/>
                </a:ext>
              </a:extLst>
            </p:cNvPr>
            <p:cNvSpPr txBox="1"/>
            <p:nvPr/>
          </p:nvSpPr>
          <p:spPr>
            <a:xfrm>
              <a:off x="4100965" y="4757588"/>
              <a:ext cx="2968091" cy="726438"/>
            </a:xfrm>
            <a:prstGeom prst="rect">
              <a:avLst/>
            </a:prstGeom>
            <a:noFill/>
          </p:spPr>
          <p:txBody>
            <a:bodyPr wrap="square" rtlCol="0">
              <a:spAutoFit/>
            </a:bodyPr>
            <a:lstStyle/>
            <a:p>
              <a:r>
                <a:rPr lang="en-US" sz="2400" b="1" dirty="0"/>
                <a:t>Web Crawler</a:t>
              </a:r>
            </a:p>
          </p:txBody>
        </p:sp>
      </p:grpSp>
      <p:pic>
        <p:nvPicPr>
          <p:cNvPr id="8" name="Picture 7">
            <a:extLst>
              <a:ext uri="{FF2B5EF4-FFF2-40B4-BE49-F238E27FC236}">
                <a16:creationId xmlns:a16="http://schemas.microsoft.com/office/drawing/2014/main" id="{FDC0BA01-7ED1-246F-B672-1458F1EB1C46}"/>
              </a:ext>
            </a:extLst>
          </p:cNvPr>
          <p:cNvPicPr>
            <a:picLocks noChangeAspect="1"/>
          </p:cNvPicPr>
          <p:nvPr/>
        </p:nvPicPr>
        <p:blipFill>
          <a:blip r:embed="rId4"/>
          <a:stretch>
            <a:fillRect/>
          </a:stretch>
        </p:blipFill>
        <p:spPr>
          <a:xfrm>
            <a:off x="4351455" y="1418418"/>
            <a:ext cx="3383264" cy="1978002"/>
          </a:xfrm>
          <a:prstGeom prst="rect">
            <a:avLst/>
          </a:prstGeom>
        </p:spPr>
      </p:pic>
      <p:sp>
        <p:nvSpPr>
          <p:cNvPr id="9" name="TextBox 8">
            <a:extLst>
              <a:ext uri="{FF2B5EF4-FFF2-40B4-BE49-F238E27FC236}">
                <a16:creationId xmlns:a16="http://schemas.microsoft.com/office/drawing/2014/main" id="{0A9DCC89-CDAD-E9B3-B0D1-A430BDDAC988}"/>
              </a:ext>
            </a:extLst>
          </p:cNvPr>
          <p:cNvSpPr txBox="1"/>
          <p:nvPr/>
        </p:nvSpPr>
        <p:spPr>
          <a:xfrm>
            <a:off x="4956950" y="3297134"/>
            <a:ext cx="2172274" cy="461665"/>
          </a:xfrm>
          <a:prstGeom prst="rect">
            <a:avLst/>
          </a:prstGeom>
          <a:noFill/>
        </p:spPr>
        <p:txBody>
          <a:bodyPr wrap="square" rtlCol="0">
            <a:spAutoFit/>
          </a:bodyPr>
          <a:lstStyle/>
          <a:p>
            <a:r>
              <a:rPr lang="en-US" sz="2400" b="1" dirty="0"/>
              <a:t>Network Graph</a:t>
            </a:r>
          </a:p>
        </p:txBody>
      </p:sp>
      <p:grpSp>
        <p:nvGrpSpPr>
          <p:cNvPr id="12" name="Group 11">
            <a:extLst>
              <a:ext uri="{FF2B5EF4-FFF2-40B4-BE49-F238E27FC236}">
                <a16:creationId xmlns:a16="http://schemas.microsoft.com/office/drawing/2014/main" id="{4D88CFD0-B00D-4F59-DE22-F4EDBEA9E0AF}"/>
              </a:ext>
            </a:extLst>
          </p:cNvPr>
          <p:cNvGrpSpPr/>
          <p:nvPr/>
        </p:nvGrpSpPr>
        <p:grpSpPr>
          <a:xfrm>
            <a:off x="8416483" y="1043444"/>
            <a:ext cx="2352976" cy="2755838"/>
            <a:chOff x="9735963" y="1178198"/>
            <a:chExt cx="2352976" cy="2755838"/>
          </a:xfrm>
        </p:grpSpPr>
        <p:pic>
          <p:nvPicPr>
            <p:cNvPr id="2052" name="Picture 4" descr="Imágenes de Llm: descubre bancos de fotos, ilustraciones, vectores y vídeos  de 16,832 | Adobe Stock">
              <a:extLst>
                <a:ext uri="{FF2B5EF4-FFF2-40B4-BE49-F238E27FC236}">
                  <a16:creationId xmlns:a16="http://schemas.microsoft.com/office/drawing/2014/main" id="{9181EAEA-08D4-9E88-7950-C69BF26C7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5963" y="1178198"/>
              <a:ext cx="2352976" cy="23529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A42BF1-3C5D-1A9C-6C69-5E01F7268A39}"/>
                </a:ext>
              </a:extLst>
            </p:cNvPr>
            <p:cNvSpPr txBox="1"/>
            <p:nvPr/>
          </p:nvSpPr>
          <p:spPr>
            <a:xfrm>
              <a:off x="10610640" y="3472371"/>
              <a:ext cx="1126155" cy="461665"/>
            </a:xfrm>
            <a:prstGeom prst="rect">
              <a:avLst/>
            </a:prstGeom>
            <a:noFill/>
          </p:spPr>
          <p:txBody>
            <a:bodyPr wrap="square" rtlCol="0">
              <a:spAutoFit/>
            </a:bodyPr>
            <a:lstStyle/>
            <a:p>
              <a:r>
                <a:rPr lang="en-US" sz="2400" b="1" dirty="0"/>
                <a:t>LLM</a:t>
              </a:r>
            </a:p>
          </p:txBody>
        </p:sp>
      </p:grpSp>
      <p:pic>
        <p:nvPicPr>
          <p:cNvPr id="16" name="Picture 15">
            <a:extLst>
              <a:ext uri="{FF2B5EF4-FFF2-40B4-BE49-F238E27FC236}">
                <a16:creationId xmlns:a16="http://schemas.microsoft.com/office/drawing/2014/main" id="{D09BD392-42C4-59FB-540E-33D1B1ECFE3C}"/>
              </a:ext>
            </a:extLst>
          </p:cNvPr>
          <p:cNvPicPr>
            <a:picLocks noChangeAspect="1"/>
          </p:cNvPicPr>
          <p:nvPr/>
        </p:nvPicPr>
        <p:blipFill>
          <a:blip r:embed="rId6"/>
          <a:stretch>
            <a:fillRect/>
          </a:stretch>
        </p:blipFill>
        <p:spPr>
          <a:xfrm>
            <a:off x="7475048" y="4154904"/>
            <a:ext cx="4478855" cy="2352976"/>
          </a:xfrm>
          <a:prstGeom prst="rect">
            <a:avLst/>
          </a:prstGeom>
        </p:spPr>
      </p:pic>
      <p:pic>
        <p:nvPicPr>
          <p:cNvPr id="18" name="Picture 17">
            <a:extLst>
              <a:ext uri="{FF2B5EF4-FFF2-40B4-BE49-F238E27FC236}">
                <a16:creationId xmlns:a16="http://schemas.microsoft.com/office/drawing/2014/main" id="{C5A91101-4B8A-4AFC-DB6F-04CEFB5DF35F}"/>
              </a:ext>
            </a:extLst>
          </p:cNvPr>
          <p:cNvPicPr>
            <a:picLocks noChangeAspect="1"/>
          </p:cNvPicPr>
          <p:nvPr/>
        </p:nvPicPr>
        <p:blipFill>
          <a:blip r:embed="rId7"/>
          <a:stretch>
            <a:fillRect/>
          </a:stretch>
        </p:blipFill>
        <p:spPr>
          <a:xfrm>
            <a:off x="477847" y="4163260"/>
            <a:ext cx="3909454" cy="2428600"/>
          </a:xfrm>
          <a:prstGeom prst="rect">
            <a:avLst/>
          </a:prstGeom>
        </p:spPr>
      </p:pic>
      <p:pic>
        <p:nvPicPr>
          <p:cNvPr id="2054" name="Picture 6" descr="Machine Free Icon Download | FreeImages">
            <a:extLst>
              <a:ext uri="{FF2B5EF4-FFF2-40B4-BE49-F238E27FC236}">
                <a16:creationId xmlns:a16="http://schemas.microsoft.com/office/drawing/2014/main" id="{274B2D83-CBF1-9C86-B8A4-BE0679ECEE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0520" y="470947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sters realm | RWBY Fanon Wiki | Fandom">
            <a:extLst>
              <a:ext uri="{FF2B5EF4-FFF2-40B4-BE49-F238E27FC236}">
                <a16:creationId xmlns:a16="http://schemas.microsoft.com/office/drawing/2014/main" id="{BC400343-095B-6615-72ED-F921D09E32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93854" y="100809"/>
            <a:ext cx="799729" cy="7997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EEE114-0D4A-614E-B9DF-FBCD9820A4D3}"/>
              </a:ext>
            </a:extLst>
          </p:cNvPr>
          <p:cNvSpPr txBox="1"/>
          <p:nvPr/>
        </p:nvSpPr>
        <p:spPr>
          <a:xfrm>
            <a:off x="5298143" y="5959565"/>
            <a:ext cx="2141355" cy="461665"/>
          </a:xfrm>
          <a:prstGeom prst="rect">
            <a:avLst/>
          </a:prstGeom>
          <a:noFill/>
        </p:spPr>
        <p:txBody>
          <a:bodyPr wrap="none" rtlCol="0">
            <a:spAutoFit/>
          </a:bodyPr>
          <a:lstStyle/>
          <a:p>
            <a:r>
              <a:rPr lang="en-IN" sz="2400" b="1" dirty="0"/>
              <a:t>Transformation</a:t>
            </a:r>
          </a:p>
        </p:txBody>
      </p:sp>
      <p:cxnSp>
        <p:nvCxnSpPr>
          <p:cNvPr id="13" name="Straight Arrow Connector 12">
            <a:extLst>
              <a:ext uri="{FF2B5EF4-FFF2-40B4-BE49-F238E27FC236}">
                <a16:creationId xmlns:a16="http://schemas.microsoft.com/office/drawing/2014/main" id="{0CB3CB1C-81D4-B5AF-6600-4373C5D55A4B}"/>
              </a:ext>
            </a:extLst>
          </p:cNvPr>
          <p:cNvCxnSpPr/>
          <p:nvPr/>
        </p:nvCxnSpPr>
        <p:spPr>
          <a:xfrm>
            <a:off x="3249827" y="2421924"/>
            <a:ext cx="87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C7A501E-7B23-0CAE-1DAD-8193B459E68A}"/>
              </a:ext>
            </a:extLst>
          </p:cNvPr>
          <p:cNvCxnSpPr/>
          <p:nvPr/>
        </p:nvCxnSpPr>
        <p:spPr>
          <a:xfrm>
            <a:off x="7734719" y="2360140"/>
            <a:ext cx="532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BE25577-F015-1F60-69AF-F19D7B2F7693}"/>
              </a:ext>
            </a:extLst>
          </p:cNvPr>
          <p:cNvCxnSpPr/>
          <p:nvPr/>
        </p:nvCxnSpPr>
        <p:spPr>
          <a:xfrm>
            <a:off x="9675341" y="3799282"/>
            <a:ext cx="0" cy="53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D2D5B6-2733-F6E8-167E-E28556E36B8A}"/>
              </a:ext>
            </a:extLst>
          </p:cNvPr>
          <p:cNvCxnSpPr/>
          <p:nvPr/>
        </p:nvCxnSpPr>
        <p:spPr>
          <a:xfrm flipH="1">
            <a:off x="6981568" y="5276335"/>
            <a:ext cx="753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94BD701-DD9C-CD2C-346E-56D2963C8386}"/>
              </a:ext>
            </a:extLst>
          </p:cNvPr>
          <p:cNvCxnSpPr>
            <a:cxnSpLocks/>
          </p:cNvCxnSpPr>
          <p:nvPr/>
        </p:nvCxnSpPr>
        <p:spPr>
          <a:xfrm flipH="1">
            <a:off x="4387301" y="5276335"/>
            <a:ext cx="1000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63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 using a computer&#10;&#10;Description automatically generated">
            <a:extLst>
              <a:ext uri="{FF2B5EF4-FFF2-40B4-BE49-F238E27FC236}">
                <a16:creationId xmlns:a16="http://schemas.microsoft.com/office/drawing/2014/main" id="{392DFA99-50AF-0CC5-44CD-30EE4EC01B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3459" y="4461860"/>
            <a:ext cx="1931636" cy="1837223"/>
          </a:xfrm>
          <a:prstGeom prst="rect">
            <a:avLst/>
          </a:prstGeom>
        </p:spPr>
      </p:pic>
      <p:sp>
        <p:nvSpPr>
          <p:cNvPr id="2" name="Title 1">
            <a:extLst>
              <a:ext uri="{FF2B5EF4-FFF2-40B4-BE49-F238E27FC236}">
                <a16:creationId xmlns:a16="http://schemas.microsoft.com/office/drawing/2014/main" id="{9AB5D5F3-D7E6-80B5-69D1-7775FE50ABF5}"/>
              </a:ext>
            </a:extLst>
          </p:cNvPr>
          <p:cNvSpPr>
            <a:spLocks noGrp="1"/>
          </p:cNvSpPr>
          <p:nvPr>
            <p:ph type="title"/>
          </p:nvPr>
        </p:nvSpPr>
        <p:spPr>
          <a:xfrm>
            <a:off x="200904" y="82296"/>
            <a:ext cx="11991096" cy="797199"/>
          </a:xfrm>
        </p:spPr>
        <p:txBody>
          <a:bodyPr>
            <a:normAutofit fontScale="90000"/>
          </a:bodyPr>
          <a:lstStyle/>
          <a:p>
            <a:r>
              <a:rPr lang="en-US" dirty="0"/>
              <a:t>RAPTOR : Recursive Abstractive for Tree Organized Retrieval </a:t>
            </a:r>
          </a:p>
        </p:txBody>
      </p:sp>
      <p:sp>
        <p:nvSpPr>
          <p:cNvPr id="4" name="Slide Number Placeholder 3">
            <a:extLst>
              <a:ext uri="{FF2B5EF4-FFF2-40B4-BE49-F238E27FC236}">
                <a16:creationId xmlns:a16="http://schemas.microsoft.com/office/drawing/2014/main" id="{972FBD12-24EA-E5AA-FBC9-DE3F4F4F9BBE}"/>
              </a:ext>
            </a:extLst>
          </p:cNvPr>
          <p:cNvSpPr>
            <a:spLocks noGrp="1"/>
          </p:cNvSpPr>
          <p:nvPr>
            <p:ph type="sldNum" sz="quarter" idx="12"/>
          </p:nvPr>
        </p:nvSpPr>
        <p:spPr/>
        <p:txBody>
          <a:bodyPr/>
          <a:lstStyle/>
          <a:p>
            <a:fld id="{AF566841-F213-4D51-B1D5-0B48849A4FB2}" type="slidenum">
              <a:rPr lang="en-US" smtClean="0"/>
              <a:t>6</a:t>
            </a:fld>
            <a:endParaRPr lang="en-US"/>
          </a:p>
        </p:txBody>
      </p:sp>
      <p:pic>
        <p:nvPicPr>
          <p:cNvPr id="10" name="Picture 9">
            <a:extLst>
              <a:ext uri="{FF2B5EF4-FFF2-40B4-BE49-F238E27FC236}">
                <a16:creationId xmlns:a16="http://schemas.microsoft.com/office/drawing/2014/main" id="{CFD29E3E-0E94-E809-CC15-0E2FA4F0FD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36070" y="615732"/>
            <a:ext cx="4621075" cy="2048043"/>
          </a:xfrm>
          <a:prstGeom prst="rect">
            <a:avLst/>
          </a:prstGeom>
        </p:spPr>
      </p:pic>
      <p:sp>
        <p:nvSpPr>
          <p:cNvPr id="11" name="TextBox 10">
            <a:extLst>
              <a:ext uri="{FF2B5EF4-FFF2-40B4-BE49-F238E27FC236}">
                <a16:creationId xmlns:a16="http://schemas.microsoft.com/office/drawing/2014/main" id="{31B0F11F-5C0A-0642-CB6F-E11B4601DA8F}"/>
              </a:ext>
            </a:extLst>
          </p:cNvPr>
          <p:cNvSpPr txBox="1"/>
          <p:nvPr/>
        </p:nvSpPr>
        <p:spPr>
          <a:xfrm>
            <a:off x="8164553" y="2731192"/>
            <a:ext cx="3638732" cy="461665"/>
          </a:xfrm>
          <a:prstGeom prst="rect">
            <a:avLst/>
          </a:prstGeom>
          <a:noFill/>
        </p:spPr>
        <p:txBody>
          <a:bodyPr wrap="square" rtlCol="0">
            <a:spAutoFit/>
          </a:bodyPr>
          <a:lstStyle/>
          <a:p>
            <a:r>
              <a:rPr lang="en-US" sz="2400" b="1" dirty="0"/>
              <a:t>User Query + Network</a:t>
            </a:r>
          </a:p>
        </p:txBody>
      </p:sp>
      <p:grpSp>
        <p:nvGrpSpPr>
          <p:cNvPr id="14" name="Group 13">
            <a:extLst>
              <a:ext uri="{FF2B5EF4-FFF2-40B4-BE49-F238E27FC236}">
                <a16:creationId xmlns:a16="http://schemas.microsoft.com/office/drawing/2014/main" id="{0D4018FA-5745-5F94-A3EF-98C68816318B}"/>
              </a:ext>
            </a:extLst>
          </p:cNvPr>
          <p:cNvGrpSpPr/>
          <p:nvPr/>
        </p:nvGrpSpPr>
        <p:grpSpPr>
          <a:xfrm>
            <a:off x="8923925" y="4149700"/>
            <a:ext cx="1845363" cy="2165766"/>
            <a:chOff x="4290882" y="2262029"/>
            <a:chExt cx="2716230" cy="2917042"/>
          </a:xfrm>
        </p:grpSpPr>
        <p:pic>
          <p:nvPicPr>
            <p:cNvPr id="12" name="Picture 2" descr="Masters realm | RWBY Fanon Wiki | Fandom">
              <a:extLst>
                <a:ext uri="{FF2B5EF4-FFF2-40B4-BE49-F238E27FC236}">
                  <a16:creationId xmlns:a16="http://schemas.microsoft.com/office/drawing/2014/main" id="{80DF2E97-5CE1-036A-8BE3-3BC3BA7FE4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0882" y="2262029"/>
              <a:ext cx="2644427" cy="2644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1C349B7-6987-7354-0D4B-BB2AB711EC3C}"/>
                </a:ext>
              </a:extLst>
            </p:cNvPr>
            <p:cNvSpPr txBox="1"/>
            <p:nvPr/>
          </p:nvSpPr>
          <p:spPr>
            <a:xfrm>
              <a:off x="5030883" y="4557261"/>
              <a:ext cx="1976229" cy="621810"/>
            </a:xfrm>
            <a:prstGeom prst="rect">
              <a:avLst/>
            </a:prstGeom>
            <a:noFill/>
          </p:spPr>
          <p:txBody>
            <a:bodyPr wrap="square" rtlCol="0">
              <a:spAutoFit/>
            </a:bodyPr>
            <a:lstStyle/>
            <a:p>
              <a:r>
                <a:rPr lang="en-US" sz="2400" b="1" dirty="0"/>
                <a:t>REALM</a:t>
              </a:r>
              <a:endParaRPr lang="en-US" sz="1600" b="1" dirty="0"/>
            </a:p>
          </p:txBody>
        </p:sp>
      </p:grpSp>
      <p:grpSp>
        <p:nvGrpSpPr>
          <p:cNvPr id="18" name="Group 17">
            <a:extLst>
              <a:ext uri="{FF2B5EF4-FFF2-40B4-BE49-F238E27FC236}">
                <a16:creationId xmlns:a16="http://schemas.microsoft.com/office/drawing/2014/main" id="{BC83C912-93F2-F935-1B5D-79C90040CAD7}"/>
              </a:ext>
            </a:extLst>
          </p:cNvPr>
          <p:cNvGrpSpPr/>
          <p:nvPr/>
        </p:nvGrpSpPr>
        <p:grpSpPr>
          <a:xfrm>
            <a:off x="4784646" y="4219705"/>
            <a:ext cx="2391716" cy="2154676"/>
            <a:chOff x="4529925" y="3994588"/>
            <a:chExt cx="2699486" cy="2083955"/>
          </a:xfrm>
        </p:grpSpPr>
        <p:pic>
          <p:nvPicPr>
            <p:cNvPr id="2050" name="Picture 2" descr="Standard beam search algorithm with beam size 2 | Download Scientific  Diagram">
              <a:extLst>
                <a:ext uri="{FF2B5EF4-FFF2-40B4-BE49-F238E27FC236}">
                  <a16:creationId xmlns:a16="http://schemas.microsoft.com/office/drawing/2014/main" id="{A51881E5-E2C9-05D3-FDC3-4737143028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4984" y="3994588"/>
              <a:ext cx="2644427" cy="18315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1345C75-9E4A-7D06-0611-B462E1CA9BE8}"/>
                </a:ext>
              </a:extLst>
            </p:cNvPr>
            <p:cNvSpPr txBox="1"/>
            <p:nvPr/>
          </p:nvSpPr>
          <p:spPr>
            <a:xfrm>
              <a:off x="4529925" y="5632031"/>
              <a:ext cx="2553763" cy="446512"/>
            </a:xfrm>
            <a:prstGeom prst="rect">
              <a:avLst/>
            </a:prstGeom>
            <a:noFill/>
          </p:spPr>
          <p:txBody>
            <a:bodyPr wrap="none" rtlCol="0">
              <a:spAutoFit/>
            </a:bodyPr>
            <a:lstStyle/>
            <a:p>
              <a:r>
                <a:rPr lang="en-US" sz="2400" b="1" dirty="0"/>
                <a:t>Path Predictions</a:t>
              </a:r>
            </a:p>
          </p:txBody>
        </p:sp>
      </p:grpSp>
      <p:sp>
        <p:nvSpPr>
          <p:cNvPr id="24" name="TextBox 23">
            <a:extLst>
              <a:ext uri="{FF2B5EF4-FFF2-40B4-BE49-F238E27FC236}">
                <a16:creationId xmlns:a16="http://schemas.microsoft.com/office/drawing/2014/main" id="{BBABE614-F3A9-3359-F9EF-85D749D5122B}"/>
              </a:ext>
            </a:extLst>
          </p:cNvPr>
          <p:cNvSpPr txBox="1"/>
          <p:nvPr/>
        </p:nvSpPr>
        <p:spPr>
          <a:xfrm>
            <a:off x="3917482" y="3516785"/>
            <a:ext cx="184731" cy="369332"/>
          </a:xfrm>
          <a:prstGeom prst="rect">
            <a:avLst/>
          </a:prstGeom>
          <a:noFill/>
        </p:spPr>
        <p:txBody>
          <a:bodyPr wrap="none" rtlCol="0">
            <a:spAutoFit/>
          </a:bodyPr>
          <a:lstStyle/>
          <a:p>
            <a:endParaRPr lang="en-US" dirty="0"/>
          </a:p>
        </p:txBody>
      </p:sp>
      <p:sp>
        <p:nvSpPr>
          <p:cNvPr id="25" name="Rectangle 3">
            <a:extLst>
              <a:ext uri="{FF2B5EF4-FFF2-40B4-BE49-F238E27FC236}">
                <a16:creationId xmlns:a16="http://schemas.microsoft.com/office/drawing/2014/main" id="{7F3A4F60-24B2-8B36-65E0-1DA9B48EE270}"/>
              </a:ext>
            </a:extLst>
          </p:cNvPr>
          <p:cNvSpPr>
            <a:spLocks noChangeArrowheads="1"/>
          </p:cNvSpPr>
          <p:nvPr/>
        </p:nvSpPr>
        <p:spPr bwMode="auto">
          <a:xfrm>
            <a:off x="3524457" y="3612952"/>
            <a:ext cx="4960875"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ar(--jp-code-font-family)"/>
              </a:rPr>
              <a:t>'Machine learning-&gt;Relationships to other fields-&gt;Data compression'</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026" name="Picture 2" descr="Free PDF Download SVG, PNG Icon, Symbol. Download Image.">
            <a:extLst>
              <a:ext uri="{FF2B5EF4-FFF2-40B4-BE49-F238E27FC236}">
                <a16:creationId xmlns:a16="http://schemas.microsoft.com/office/drawing/2014/main" id="{27C8B29E-6680-F181-A61B-1C7DC0BEC0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60" y="684863"/>
            <a:ext cx="1909779" cy="1909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World wide web - Free web icons">
            <a:extLst>
              <a:ext uri="{FF2B5EF4-FFF2-40B4-BE49-F238E27FC236}">
                <a16:creationId xmlns:a16="http://schemas.microsoft.com/office/drawing/2014/main" id="{01CD3A91-CD15-69E8-4EEC-E5580B51A3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5401" y="798060"/>
            <a:ext cx="1796582" cy="179658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B984831-27D6-E01B-2485-CA66B4990673}"/>
              </a:ext>
            </a:extLst>
          </p:cNvPr>
          <p:cNvSpPr txBox="1"/>
          <p:nvPr/>
        </p:nvSpPr>
        <p:spPr>
          <a:xfrm>
            <a:off x="653459" y="2745568"/>
            <a:ext cx="1852943" cy="461665"/>
          </a:xfrm>
          <a:prstGeom prst="rect">
            <a:avLst/>
          </a:prstGeom>
          <a:noFill/>
        </p:spPr>
        <p:txBody>
          <a:bodyPr wrap="none" rtlCol="0">
            <a:spAutoFit/>
          </a:bodyPr>
          <a:lstStyle/>
          <a:p>
            <a:r>
              <a:rPr lang="en-IN" sz="2400" b="1" dirty="0"/>
              <a:t>PDF/Website</a:t>
            </a:r>
          </a:p>
        </p:txBody>
      </p:sp>
      <p:pic>
        <p:nvPicPr>
          <p:cNvPr id="26" name="Picture 10" descr="Social network graph - Adobe Community - 10877534">
            <a:extLst>
              <a:ext uri="{FF2B5EF4-FFF2-40B4-BE49-F238E27FC236}">
                <a16:creationId xmlns:a16="http://schemas.microsoft.com/office/drawing/2014/main" id="{98A23C5F-C9DD-06B7-016B-8CB0A2A854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5566" y="545715"/>
            <a:ext cx="2509659" cy="2416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F538D3-4416-73AE-80B1-01FC6461AA46}"/>
              </a:ext>
            </a:extLst>
          </p:cNvPr>
          <p:cNvSpPr txBox="1"/>
          <p:nvPr/>
        </p:nvSpPr>
        <p:spPr>
          <a:xfrm>
            <a:off x="4107922" y="2731192"/>
            <a:ext cx="2144946" cy="461665"/>
          </a:xfrm>
          <a:prstGeom prst="rect">
            <a:avLst/>
          </a:prstGeom>
          <a:noFill/>
        </p:spPr>
        <p:txBody>
          <a:bodyPr wrap="none" rtlCol="0">
            <a:spAutoFit/>
          </a:bodyPr>
          <a:lstStyle/>
          <a:p>
            <a:r>
              <a:rPr lang="en-US" sz="2400" b="1" dirty="0"/>
              <a:t>Network Graph</a:t>
            </a:r>
          </a:p>
        </p:txBody>
      </p:sp>
      <p:cxnSp>
        <p:nvCxnSpPr>
          <p:cNvPr id="6" name="Straight Arrow Connector 5">
            <a:extLst>
              <a:ext uri="{FF2B5EF4-FFF2-40B4-BE49-F238E27FC236}">
                <a16:creationId xmlns:a16="http://schemas.microsoft.com/office/drawing/2014/main" id="{5C16CD9F-C055-2680-80C5-DD550D2A12B6}"/>
              </a:ext>
            </a:extLst>
          </p:cNvPr>
          <p:cNvCxnSpPr/>
          <p:nvPr/>
        </p:nvCxnSpPr>
        <p:spPr>
          <a:xfrm flipV="1">
            <a:off x="1655805" y="3323968"/>
            <a:ext cx="0" cy="825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3D7B61A-4CBA-9729-0CC3-49FD0AF1452A}"/>
              </a:ext>
            </a:extLst>
          </p:cNvPr>
          <p:cNvCxnSpPr>
            <a:cxnSpLocks/>
          </p:cNvCxnSpPr>
          <p:nvPr/>
        </p:nvCxnSpPr>
        <p:spPr>
          <a:xfrm>
            <a:off x="3225114" y="1717589"/>
            <a:ext cx="692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24DFD8-26F9-5AEB-45BA-D626E35A9748}"/>
              </a:ext>
            </a:extLst>
          </p:cNvPr>
          <p:cNvCxnSpPr>
            <a:cxnSpLocks/>
          </p:cNvCxnSpPr>
          <p:nvPr/>
        </p:nvCxnSpPr>
        <p:spPr>
          <a:xfrm>
            <a:off x="6599764" y="1741513"/>
            <a:ext cx="867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81B23A7-9E2E-EF5E-0DCB-C6A86A76F7A8}"/>
              </a:ext>
            </a:extLst>
          </p:cNvPr>
          <p:cNvCxnSpPr/>
          <p:nvPr/>
        </p:nvCxnSpPr>
        <p:spPr>
          <a:xfrm>
            <a:off x="9724768" y="3323968"/>
            <a:ext cx="0" cy="667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683D68F-53DA-3A38-FED5-E4A2AFD86B8A}"/>
              </a:ext>
            </a:extLst>
          </p:cNvPr>
          <p:cNvCxnSpPr/>
          <p:nvPr/>
        </p:nvCxnSpPr>
        <p:spPr>
          <a:xfrm flipH="1">
            <a:off x="7636476" y="5115697"/>
            <a:ext cx="1099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575EB-B963-303D-F84A-82F722C95015}"/>
              </a:ext>
            </a:extLst>
          </p:cNvPr>
          <p:cNvCxnSpPr/>
          <p:nvPr/>
        </p:nvCxnSpPr>
        <p:spPr>
          <a:xfrm flipV="1">
            <a:off x="5721178" y="3886117"/>
            <a:ext cx="0" cy="263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035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FCB69-9132-AE5E-C818-2354D5E6953B}"/>
              </a:ext>
            </a:extLst>
          </p:cNvPr>
          <p:cNvSpPr>
            <a:spLocks noGrp="1"/>
          </p:cNvSpPr>
          <p:nvPr>
            <p:ph idx="1"/>
          </p:nvPr>
        </p:nvSpPr>
        <p:spPr>
          <a:xfrm>
            <a:off x="417443" y="1321904"/>
            <a:ext cx="10936359" cy="4738897"/>
          </a:xfrm>
        </p:spPr>
        <p:txBody>
          <a:bodyPr/>
          <a:lstStyle/>
          <a:p>
            <a:r>
              <a:rPr lang="en-US" dirty="0"/>
              <a:t>Context Tracking and Detailed Explanations : </a:t>
            </a:r>
            <a:r>
              <a:rPr lang="en-IN" dirty="0"/>
              <a:t>Graph/tree-like structure ensures seamless context retention and </a:t>
            </a:r>
            <a:r>
              <a:rPr lang="en-US" dirty="0"/>
              <a:t>enables comprehensive explanations without skipping topics (common in Vanilla RAG).</a:t>
            </a:r>
          </a:p>
          <a:p>
            <a:r>
              <a:rPr lang="en-IN" dirty="0"/>
              <a:t>Multimodal Context Awareness : </a:t>
            </a:r>
            <a:r>
              <a:rPr lang="en-US" dirty="0"/>
              <a:t>Tracks and integrates code or images within the document enhances explanations, akin to an interactive video experience.</a:t>
            </a:r>
          </a:p>
          <a:p>
            <a:r>
              <a:rPr lang="en-IN" dirty="0"/>
              <a:t>Reduced Hallucination : </a:t>
            </a:r>
            <a:r>
              <a:rPr lang="en-US" dirty="0"/>
              <a:t>Improves factual accuracy by leveraging structured context and reducing reliance on assumptions.</a:t>
            </a:r>
          </a:p>
          <a:p>
            <a:r>
              <a:rPr lang="en-IN" dirty="0"/>
              <a:t>Enhanced Scalability</a:t>
            </a:r>
            <a:r>
              <a:rPr lang="en-US" dirty="0"/>
              <a:t> : Efficiently handles large and complex datasets with better organization and retrieval capabilities.</a:t>
            </a:r>
          </a:p>
          <a:p>
            <a:r>
              <a:rPr lang="en-IN" dirty="0"/>
              <a:t>Improved Query Understanding</a:t>
            </a:r>
            <a:r>
              <a:rPr lang="en-US" dirty="0"/>
              <a:t> : Adapts to user-specific queries by dynamically navigating the graph structure for tailored responses.</a:t>
            </a:r>
          </a:p>
        </p:txBody>
      </p:sp>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12"/>
          </p:nvPr>
        </p:nvSpPr>
        <p:spPr/>
        <p:txBody>
          <a:bodyPr/>
          <a:lstStyle/>
          <a:p>
            <a:fld id="{AF566841-F213-4D51-B1D5-0B48849A4FB2}" type="slidenum">
              <a:rPr lang="en-US" smtClean="0"/>
              <a:t>7</a:t>
            </a:fld>
            <a:endParaRPr lang="en-US"/>
          </a:p>
        </p:txBody>
      </p:sp>
      <p:sp>
        <p:nvSpPr>
          <p:cNvPr id="7" name="Title 1">
            <a:extLst>
              <a:ext uri="{FF2B5EF4-FFF2-40B4-BE49-F238E27FC236}">
                <a16:creationId xmlns:a16="http://schemas.microsoft.com/office/drawing/2014/main" id="{4FA509E2-EAE3-1BCA-6F18-53BDC21C30B8}"/>
              </a:ext>
            </a:extLst>
          </p:cNvPr>
          <p:cNvSpPr>
            <a:spLocks noGrp="1"/>
          </p:cNvSpPr>
          <p:nvPr>
            <p:ph type="title"/>
          </p:nvPr>
        </p:nvSpPr>
        <p:spPr>
          <a:xfrm>
            <a:off x="200904" y="82296"/>
            <a:ext cx="11991096" cy="797199"/>
          </a:xfrm>
        </p:spPr>
        <p:txBody>
          <a:bodyPr>
            <a:normAutofit/>
          </a:bodyPr>
          <a:lstStyle/>
          <a:p>
            <a:r>
              <a:rPr lang="en-US" dirty="0"/>
              <a:t>Advantages Over Vanilla RAG</a:t>
            </a:r>
          </a:p>
        </p:txBody>
      </p:sp>
    </p:spTree>
    <p:extLst>
      <p:ext uri="{BB962C8B-B14F-4D97-AF65-F5344CB8AC3E}">
        <p14:creationId xmlns:p14="http://schemas.microsoft.com/office/powerpoint/2010/main" val="202000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4294967295"/>
          </p:nvPr>
        </p:nvSpPr>
        <p:spPr>
          <a:xfrm>
            <a:off x="9448800" y="6276975"/>
            <a:ext cx="2743200" cy="365125"/>
          </a:xfrm>
        </p:spPr>
        <p:txBody>
          <a:bodyPr/>
          <a:lstStyle/>
          <a:p>
            <a:fld id="{AF566841-F213-4D51-B1D5-0B48849A4FB2}" type="slidenum">
              <a:rPr lang="en-US" smtClean="0"/>
              <a:t>8</a:t>
            </a:fld>
            <a:endParaRPr lang="en-US"/>
          </a:p>
        </p:txBody>
      </p:sp>
    </p:spTree>
    <p:extLst>
      <p:ext uri="{BB962C8B-B14F-4D97-AF65-F5344CB8AC3E}">
        <p14:creationId xmlns:p14="http://schemas.microsoft.com/office/powerpoint/2010/main" val="18484037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7.7|22.3|2.5|24.2"/>
</p:tagLst>
</file>

<file path=ppt/tags/tag2.xml><?xml version="1.0" encoding="utf-8"?>
<p:tagLst xmlns:a="http://schemas.openxmlformats.org/drawingml/2006/main" xmlns:r="http://schemas.openxmlformats.org/officeDocument/2006/relationships" xmlns:p="http://schemas.openxmlformats.org/presentationml/2006/main">
  <p:tag name="TIMING" val="|8.8|4.4|1.3|8.5|3|1.6|21.9"/>
</p:tagLst>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Stevens Theme</Template>
  <TotalTime>882</TotalTime>
  <Words>271</Words>
  <Application>Microsoft Office PowerPoint</Application>
  <PresentationFormat>Widescreen</PresentationFormat>
  <Paragraphs>56</Paragraphs>
  <Slides>8</Slides>
  <Notes>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vt:i4>
      </vt:variant>
    </vt:vector>
  </HeadingPairs>
  <TitlesOfParts>
    <vt:vector size="23" baseType="lpstr">
      <vt:lpstr>Aptos</vt:lpstr>
      <vt:lpstr>Arial</vt:lpstr>
      <vt:lpstr>Calibri</vt:lpstr>
      <vt:lpstr>Calibri Light</vt:lpstr>
      <vt:lpstr>Google Sans</vt:lpstr>
      <vt:lpstr>IBM Plex Sans</vt:lpstr>
      <vt:lpstr>IBM Plex Sans Light</vt:lpstr>
      <vt:lpstr>IBM Plex Sans SemiBold</vt:lpstr>
      <vt:lpstr>Saira Condensed Condensed Light</vt:lpstr>
      <vt:lpstr>Saira Condensed Condensed SemiBold</vt:lpstr>
      <vt:lpstr>System Font Regular</vt:lpstr>
      <vt:lpstr>var(--jp-code-font-family)</vt:lpstr>
      <vt:lpstr>Wingdings</vt:lpstr>
      <vt:lpstr>Stevens Theme</vt:lpstr>
      <vt:lpstr>stevens-institutional-ppt-2022-08</vt:lpstr>
      <vt:lpstr>RAG</vt:lpstr>
      <vt:lpstr>What is RAG ?</vt:lpstr>
      <vt:lpstr>PowerPoint Presentation</vt:lpstr>
      <vt:lpstr>PowerPoint Presentation</vt:lpstr>
      <vt:lpstr>REALM : Retrieval Augmented Language Model</vt:lpstr>
      <vt:lpstr>RAPTOR : Recursive Abstractive for Tree Organized Retrieval </vt:lpstr>
      <vt:lpstr>Advantages Over Vanilla RAG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Parate</cp:lastModifiedBy>
  <cp:revision>15</cp:revision>
  <dcterms:created xsi:type="dcterms:W3CDTF">2024-12-02T17:18:48Z</dcterms:created>
  <dcterms:modified xsi:type="dcterms:W3CDTF">2024-12-09T17:06:54Z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2024-12-02T17:43:56Z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aa152905-eaa9-4084-8d1e-b30dc00eddcb</vt:lpwstr>
  </property>
  <property fmtid="{D5CDD505-2E9C-101B-9397-08002B2CF9AE}" pid="8" name="MSIP_Label_a73fd474-4f3c-44ed-88fb-5cc4bd2471bf_ContentBits">
    <vt:lpwstr>0</vt:lpwstr>
  </property>
</Properties>
</file>